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19" r:id="rId2"/>
    <p:sldId id="407" r:id="rId3"/>
    <p:sldId id="410" r:id="rId4"/>
    <p:sldId id="455" r:id="rId5"/>
    <p:sldId id="415" r:id="rId6"/>
    <p:sldId id="420" r:id="rId7"/>
    <p:sldId id="427" r:id="rId8"/>
    <p:sldId id="428" r:id="rId9"/>
    <p:sldId id="429" r:id="rId10"/>
    <p:sldId id="430" r:id="rId11"/>
    <p:sldId id="426" r:id="rId12"/>
    <p:sldId id="431" r:id="rId13"/>
    <p:sldId id="433" r:id="rId14"/>
    <p:sldId id="434" r:id="rId15"/>
    <p:sldId id="435" r:id="rId16"/>
    <p:sldId id="436" r:id="rId17"/>
    <p:sldId id="437" r:id="rId18"/>
    <p:sldId id="438" r:id="rId19"/>
    <p:sldId id="440" r:id="rId20"/>
    <p:sldId id="439" r:id="rId21"/>
    <p:sldId id="443" r:id="rId22"/>
    <p:sldId id="444" r:id="rId23"/>
    <p:sldId id="441" r:id="rId24"/>
    <p:sldId id="442" r:id="rId25"/>
    <p:sldId id="445" r:id="rId26"/>
    <p:sldId id="446" r:id="rId27"/>
    <p:sldId id="447" r:id="rId28"/>
    <p:sldId id="448" r:id="rId29"/>
    <p:sldId id="453" r:id="rId30"/>
    <p:sldId id="454" r:id="rId31"/>
    <p:sldId id="449" r:id="rId32"/>
    <p:sldId id="450" r:id="rId33"/>
    <p:sldId id="451" r:id="rId34"/>
    <p:sldId id="452" r:id="rId35"/>
    <p:sldId id="43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vG3WK6o6Z9Q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learningspace.falmouth.ac.uk/course/view.php?id=395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learningspace.falmouth.ac.uk/mod/resource/view.php?id=5026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mouth.ac.uk/student-regulations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learningspace.falmouth.ac.uk/mod/page/view.php?id=4903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q=#Blocktober&amp;f=images&amp;src=tyah&amp;lang=en" TargetMode="External"/><Relationship Id="rId2" Type="http://schemas.openxmlformats.org/officeDocument/2006/relationships/hyperlink" Target="https://twitter.com/DaveMAdams/status/992104170789388288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pider-Man PS4 | Early Alpha Footage and Prototypes (2019)">
            <a:hlinkClick r:id="" action="ppaction://media"/>
            <a:extLst>
              <a:ext uri="{FF2B5EF4-FFF2-40B4-BE49-F238E27FC236}">
                <a16:creationId xmlns:a16="http://schemas.microsoft.com/office/drawing/2014/main" id="{36751B3A-59CD-264C-B94B-DBDF9BE284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7582" y="911086"/>
            <a:ext cx="8136835" cy="45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E604-F6D7-5141-A682-3EE79968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901490"/>
              </p:ext>
            </p:extLst>
          </p:nvPr>
        </p:nvGraphicFramePr>
        <p:xfrm>
          <a:off x="954303" y="1325880"/>
          <a:ext cx="10455819" cy="3958590"/>
        </p:xfrm>
        <a:graphic>
          <a:graphicData uri="http://schemas.openxmlformats.org/drawingml/2006/table">
            <a:tbl>
              <a:tblPr/>
              <a:tblGrid>
                <a:gridCol w="490924">
                  <a:extLst>
                    <a:ext uri="{9D8B030D-6E8A-4147-A177-3AD203B41FA5}">
                      <a16:colId xmlns:a16="http://schemas.microsoft.com/office/drawing/2014/main" val="2128477893"/>
                    </a:ext>
                  </a:extLst>
                </a:gridCol>
                <a:gridCol w="1472771">
                  <a:extLst>
                    <a:ext uri="{9D8B030D-6E8A-4147-A177-3AD203B41FA5}">
                      <a16:colId xmlns:a16="http://schemas.microsoft.com/office/drawing/2014/main" val="897772420"/>
                    </a:ext>
                  </a:extLst>
                </a:gridCol>
                <a:gridCol w="6382007">
                  <a:extLst>
                    <a:ext uri="{9D8B030D-6E8A-4147-A177-3AD203B41FA5}">
                      <a16:colId xmlns:a16="http://schemas.microsoft.com/office/drawing/2014/main" val="4213069654"/>
                    </a:ext>
                  </a:extLst>
                </a:gridCol>
                <a:gridCol w="2110117">
                  <a:extLst>
                    <a:ext uri="{9D8B030D-6E8A-4147-A177-3AD203B41FA5}">
                      <a16:colId xmlns:a16="http://schemas.microsoft.com/office/drawing/2014/main" val="160589834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ASSESSMENT CRITERIA CATEGORY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5745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>
                          <a:effectLst/>
                        </a:rPr>
                        <a:t>7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Collaborate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Use appropriate development practices, project tracking approaches, and tools to support development pipelines in a multidisciplinary team. </a:t>
                      </a:r>
                      <a:br>
                        <a:rPr lang="en-GB">
                          <a:effectLst/>
                        </a:rPr>
                      </a:br>
                      <a:endParaRPr lang="en-GB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COLLABORATION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999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>
                          <a:effectLst/>
                        </a:rPr>
                        <a:t>2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Implement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Apply the use of specialisms into development workflows and contexts. </a:t>
                      </a:r>
                      <a:br>
                        <a:rPr lang="en-GB">
                          <a:effectLst/>
                        </a:rPr>
                      </a:br>
                      <a:endParaRPr lang="en-GB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INDUSTRY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612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>
                          <a:effectLst/>
                        </a:rPr>
                        <a:t>8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Pitch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Analyse existing artefacts to identify opportunities, highlight unique features that would fill a gap, and define routes to audiences.  </a:t>
                      </a:r>
                      <a:br>
                        <a:rPr lang="en-GB">
                          <a:effectLst/>
                        </a:rPr>
                      </a:br>
                      <a:endParaRPr lang="en-GB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effectLst/>
                        </a:rPr>
                        <a:t>COMMUNICATE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245341" y="3197580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hlinkClick r:id="rId2"/>
              </a:rPr>
              <a:t>https://learningspace.falmouth.ac.uk/course/view.php?id=3952 </a:t>
            </a:r>
            <a:r>
              <a:rPr lang="en-US" sz="1800" dirty="0">
                <a:solidFill>
                  <a:schemeClr val="bg1"/>
                </a:solidFill>
              </a:rPr>
              <a:t>Please check learning space for full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DABACF-95C9-3E4A-95FE-333A73C5E1E5}"/>
              </a:ext>
            </a:extLst>
          </p:cNvPr>
          <p:cNvGrpSpPr/>
          <p:nvPr/>
        </p:nvGrpSpPr>
        <p:grpSpPr>
          <a:xfrm>
            <a:off x="3028441" y="714409"/>
            <a:ext cx="6135118" cy="1849453"/>
            <a:chOff x="2256198" y="2630170"/>
            <a:chExt cx="6135118" cy="184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2924307" y="3202350"/>
              <a:ext cx="546700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 Assignments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2256198" y="2630170"/>
              <a:ext cx="846352" cy="991961"/>
            </a:xfrm>
            <a:prstGeom prst="rect">
              <a:avLst/>
            </a:prstGeom>
          </p:spPr>
        </p:pic>
        <p:sp>
          <p:nvSpPr>
            <p:cNvPr id="3" name="AutoShape 2" descr="https://falmouthac.sharepoint.com/teams/games/GameDev/Image%20Bank/2017%2001%2017%20Programmers%20Guild%20Workshop/WP_20170117_11_55_41_Pro.jpg">
              <a:extLst>
                <a:ext uri="{FF2B5EF4-FFF2-40B4-BE49-F238E27FC236}">
                  <a16:creationId xmlns:a16="http://schemas.microsoft.com/office/drawing/2014/main" id="{7F32BB6C-44F2-4A5C-81D5-45F568359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369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will take place around </a:t>
            </a:r>
            <a:r>
              <a:rPr lang="en-US" b="1" dirty="0"/>
              <a:t>week 5</a:t>
            </a:r>
            <a:r>
              <a:rPr lang="en-US" dirty="0"/>
              <a:t> (please check </a:t>
            </a:r>
            <a:r>
              <a:rPr lang="en-US" dirty="0" err="1"/>
              <a:t>myfalmouth</a:t>
            </a:r>
            <a:r>
              <a:rPr lang="en-US" dirty="0"/>
              <a:t> for actual dates!)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pitch your group’s chosen game concept and Unique Selling Points (USPs) to staff for formative feedback.</a:t>
            </a:r>
          </a:p>
          <a:p>
            <a:pPr marL="1143000" lvl="1" indent="-457200"/>
            <a:r>
              <a:rPr lang="en-US" dirty="0"/>
              <a:t>The pitch will last 15 minutes </a:t>
            </a:r>
          </a:p>
          <a:p>
            <a:pPr marL="1143000" lvl="1" indent="-457200"/>
            <a:r>
              <a:rPr lang="en-US" dirty="0"/>
              <a:t>With an additional 5 minutes for questions.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be marked on clarity, market research, ability to communicate, and use of materials. </a:t>
            </a:r>
            <a:r>
              <a:rPr lang="en-GB" dirty="0"/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game Pitch </a:t>
            </a:r>
          </a:p>
        </p:txBody>
      </p:sp>
    </p:spTree>
    <p:extLst>
      <p:ext uri="{BB962C8B-B14F-4D97-AF65-F5344CB8AC3E}">
        <p14:creationId xmlns:p14="http://schemas.microsoft.com/office/powerpoint/2010/main" val="340183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The pitch can be structured in whatever way you think is best, but you should ensure that the following sections are covered: </a:t>
            </a:r>
            <a:r>
              <a:rPr lang="en-GB" dirty="0"/>
              <a:t> </a:t>
            </a:r>
          </a:p>
          <a:p>
            <a:pPr marL="1143000" lvl="1" indent="-457200" fontAlgn="base"/>
            <a:r>
              <a:rPr lang="en-US" dirty="0"/>
              <a:t>Game concept &amp; core features</a:t>
            </a:r>
          </a:p>
          <a:p>
            <a:pPr marL="1143000" lvl="1" indent="-457200" fontAlgn="base"/>
            <a:r>
              <a:rPr lang="en-US" dirty="0"/>
              <a:t>The world in which your game is set </a:t>
            </a:r>
            <a:endParaRPr lang="en-GB" dirty="0"/>
          </a:p>
          <a:p>
            <a:pPr marL="1143000" lvl="1" indent="-457200" fontAlgn="base"/>
            <a:r>
              <a:rPr lang="en-US" dirty="0"/>
              <a:t>USPs / value propositions (what differentiates your game from similar titles) </a:t>
            </a:r>
            <a:r>
              <a:rPr lang="en-GB" dirty="0"/>
              <a:t> </a:t>
            </a:r>
          </a:p>
          <a:p>
            <a:pPr marL="1143000" lvl="1" indent="-457200" fontAlgn="base"/>
            <a:r>
              <a:rPr lang="en-US" dirty="0"/>
              <a:t>Commercial viability, including market awareness and appreciation of project scope </a:t>
            </a:r>
            <a:r>
              <a:rPr lang="en-GB" dirty="0"/>
              <a:t> 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game Pitch</a:t>
            </a:r>
          </a:p>
        </p:txBody>
      </p:sp>
    </p:spTree>
    <p:extLst>
      <p:ext uri="{BB962C8B-B14F-4D97-AF65-F5344CB8AC3E}">
        <p14:creationId xmlns:p14="http://schemas.microsoft.com/office/powerpoint/2010/main" val="167921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game Pitch </a:t>
            </a:r>
            <a:r>
              <a:rPr lang="en-US" dirty="0" err="1"/>
              <a:t>MArking</a:t>
            </a:r>
            <a:endParaRPr lang="en-US" dirty="0"/>
          </a:p>
        </p:txBody>
      </p:sp>
      <p:pic>
        <p:nvPicPr>
          <p:cNvPr id="6" name="Picture 5" descr="Marking rubric for assignment 1">
            <a:extLst>
              <a:ext uri="{FF2B5EF4-FFF2-40B4-BE49-F238E27FC236}">
                <a16:creationId xmlns:a16="http://schemas.microsoft.com/office/drawing/2014/main" id="{38762F14-74A4-4145-9D99-AE1CC86F0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899" r="4770" b="11196"/>
          <a:stretch/>
        </p:blipFill>
        <p:spPr>
          <a:xfrm>
            <a:off x="1842051" y="994406"/>
            <a:ext cx="7800457" cy="49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All members of the team must be present for the pitch but not everybody has to speak.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It is recommended that you select a small number of team members who are best able to deliver.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while all other team members are on hand and ready to answer specialist questions if and when they come up. </a:t>
            </a:r>
            <a:r>
              <a:rPr lang="en-GB" dirty="0"/>
              <a:t> 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game Pitch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2662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this assignment you will develop a game to alpha stage as part of a team and be assessed both in terms of your individual contribution and your team’s performance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This assignment is comprised of multiple parts:</a:t>
            </a:r>
          </a:p>
          <a:p>
            <a:pPr marL="1143000" lvl="1" indent="-457200"/>
            <a:r>
              <a:rPr lang="en-GB" dirty="0"/>
              <a:t>World Pitch</a:t>
            </a:r>
          </a:p>
          <a:p>
            <a:pPr marL="1143000" lvl="1" indent="-457200"/>
            <a:r>
              <a:rPr lang="en-GB" dirty="0"/>
              <a:t>Supervisor Meetings</a:t>
            </a:r>
          </a:p>
          <a:p>
            <a:pPr marL="1143000" lvl="1" indent="-457200"/>
            <a:r>
              <a:rPr lang="en-US" dirty="0"/>
              <a:t>Studio Practice</a:t>
            </a:r>
            <a:r>
              <a:rPr lang="en-GB" dirty="0"/>
              <a:t> </a:t>
            </a:r>
          </a:p>
          <a:p>
            <a:pPr marL="1143000" lvl="1" indent="-457200"/>
            <a:r>
              <a:rPr lang="en-US" dirty="0"/>
              <a:t>Demo day</a:t>
            </a:r>
            <a:r>
              <a:rPr lang="en-GB" dirty="0"/>
              <a:t> 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331443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WORLD pitch – Week 1</a:t>
            </a:r>
          </a:p>
          <a:p>
            <a:pPr marL="1143000" lvl="1" indent="-457200" fontAlgn="base"/>
            <a:r>
              <a:rPr lang="en-GB" dirty="0"/>
              <a:t>10% of your overall grade for this assignment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</a:t>
            </a:r>
          </a:p>
          <a:p>
            <a:pPr marL="1143000" lvl="1" indent="-457200" fontAlgn="base"/>
            <a:r>
              <a:rPr lang="en-GB" dirty="0"/>
              <a:t>Attend the scheduled weekly team meeting with your project supervisor. </a:t>
            </a:r>
          </a:p>
          <a:p>
            <a:pPr marL="1143000" lvl="1" indent="-457200" fontAlgn="base"/>
            <a:r>
              <a:rPr lang="en-US" dirty="0"/>
              <a:t>There are two types of project meeting:</a:t>
            </a:r>
            <a:endParaRPr lang="en-GB" dirty="0"/>
          </a:p>
          <a:p>
            <a:pPr marL="1600200" lvl="2" indent="-457200" fontAlgn="base"/>
            <a:r>
              <a:rPr lang="en-US" b="1" dirty="0"/>
              <a:t>A project review / planning session</a:t>
            </a:r>
            <a:r>
              <a:rPr lang="en-GB" b="1" dirty="0"/>
              <a:t> </a:t>
            </a:r>
            <a:r>
              <a:rPr lang="en-GB" dirty="0"/>
              <a:t> - </a:t>
            </a:r>
            <a:r>
              <a:rPr lang="en-US" dirty="0"/>
              <a:t>Your team will showcase work undertaken on the most recent sprint and then plan the next sprint</a:t>
            </a:r>
            <a:endParaRPr lang="en-GB" dirty="0"/>
          </a:p>
          <a:p>
            <a:pPr marL="1600200" lvl="2" indent="-457200" fontAlgn="base"/>
            <a:r>
              <a:rPr lang="en-US" b="1" dirty="0"/>
              <a:t>An individual review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You and your teammates will review each other’s approaches to work over the last sprint</a:t>
            </a:r>
          </a:p>
          <a:p>
            <a:pPr marL="1143000" lvl="1" indent="-457200" fontAlgn="base"/>
            <a:r>
              <a:rPr lang="en-US" b="1" dirty="0"/>
              <a:t>Starts from Week 3</a:t>
            </a:r>
            <a:r>
              <a:rPr lang="en-US" dirty="0"/>
              <a:t>!</a:t>
            </a:r>
            <a:endParaRPr lang="en-GB" dirty="0"/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149131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Studio Practice</a:t>
            </a:r>
          </a:p>
          <a:p>
            <a:pPr marL="1143000" lvl="1" indent="-457200" fontAlgn="base"/>
            <a:r>
              <a:rPr lang="en-GB" dirty="0"/>
              <a:t>You will work as a team in timetabled sessions</a:t>
            </a:r>
          </a:p>
          <a:p>
            <a:pPr marL="1143000" lvl="1" indent="-457200" fontAlgn="base"/>
            <a:r>
              <a:rPr lang="en-GB" dirty="0"/>
              <a:t>There will be members of staff on hand to lend support</a:t>
            </a:r>
          </a:p>
          <a:p>
            <a:pPr marL="1143000" lvl="1" indent="-457200" fontAlgn="base"/>
            <a:r>
              <a:rPr lang="en-GB" dirty="0"/>
              <a:t>Please ask for specialist support in these sessions</a:t>
            </a:r>
          </a:p>
          <a:p>
            <a:pPr marL="1143000" lvl="1" indent="-457200" fontAlgn="base"/>
            <a:r>
              <a:rPr lang="en-US" dirty="0"/>
              <a:t>Staff will be assigned to assess your game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Demo day</a:t>
            </a:r>
          </a:p>
          <a:p>
            <a:pPr marL="1143000" lvl="1" indent="-457200" fontAlgn="base"/>
            <a:r>
              <a:rPr lang="en-GB" dirty="0"/>
              <a:t>Held during </a:t>
            </a:r>
            <a:r>
              <a:rPr lang="en-GB" b="1" dirty="0"/>
              <a:t>Week 13</a:t>
            </a:r>
          </a:p>
          <a:p>
            <a:pPr marL="1143000" lvl="1" indent="-457200" fontAlgn="base"/>
            <a:r>
              <a:rPr lang="en-US" dirty="0"/>
              <a:t>Each team will need to make a demo of their game available in the Games Academy for staff to play</a:t>
            </a:r>
            <a:endParaRPr lang="en-GB" dirty="0"/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408484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Studio Practice marking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9D8C45D-FEDA-9F4B-8440-325F251C3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" t="9855" r="4414" b="11497"/>
          <a:stretch/>
        </p:blipFill>
        <p:spPr>
          <a:xfrm>
            <a:off x="1285461" y="848139"/>
            <a:ext cx="9037984" cy="53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Studio Practice marking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073905-73AC-1247-A3CC-1ED4BB739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5285" r="4142" b="8406"/>
          <a:stretch/>
        </p:blipFill>
        <p:spPr>
          <a:xfrm>
            <a:off x="1537252" y="826271"/>
            <a:ext cx="9117496" cy="5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8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Studio Practice marking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AE6C054-3F7E-1847-8ADB-BCFAD4B32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 b="48261"/>
          <a:stretch/>
        </p:blipFill>
        <p:spPr>
          <a:xfrm>
            <a:off x="1241136" y="1820517"/>
            <a:ext cx="9709727" cy="3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6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Product owners are now supervisors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There will be a game health check in </a:t>
            </a:r>
            <a:r>
              <a:rPr lang="en-GB" b="1" dirty="0"/>
              <a:t>week 8</a:t>
            </a:r>
          </a:p>
          <a:p>
            <a:pPr marL="1143000" lvl="1" indent="-457200" fontAlgn="base"/>
            <a:r>
              <a:rPr lang="en-GB" dirty="0"/>
              <a:t>Replaces the normal supervisor meeting</a:t>
            </a:r>
          </a:p>
          <a:p>
            <a:pPr marL="1143000" lvl="1" indent="-457200" fontAlgn="base"/>
            <a:r>
              <a:rPr lang="en-GB" dirty="0"/>
              <a:t>This is a chance for supervisors to see your progress</a:t>
            </a:r>
          </a:p>
          <a:p>
            <a:pPr marL="1143000" lvl="1" indent="-457200" fontAlgn="base"/>
            <a:r>
              <a:rPr lang="en-GB" dirty="0"/>
              <a:t>You will have to pitch your game</a:t>
            </a:r>
          </a:p>
          <a:p>
            <a:pPr marL="1143000" lvl="1" indent="-457200" fontAlgn="base"/>
            <a:r>
              <a:rPr lang="en-GB" dirty="0"/>
              <a:t>Supervisors can flag up issues in your game or even ask you to go back to the drawing board</a:t>
            </a:r>
          </a:p>
          <a:p>
            <a:pPr marL="1143000" lvl="1" indent="-457200" fontAlgn="base"/>
            <a:r>
              <a:rPr lang="en-GB" dirty="0"/>
              <a:t>You can however defend your game and convince us to back it!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53412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 are assessed and you will be marked on each sprint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should always turn up with a </a:t>
            </a:r>
            <a:r>
              <a:rPr lang="en-GB" b="1" dirty="0"/>
              <a:t>working build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can also show off artwork and works in progress	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Marks for sprints will be normalised at the end of demo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0899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learningspace.falmouth.ac.uk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/mod/resource/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view.php?id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=50269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Check out the Agile guide for more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14103" y="1489458"/>
            <a:ext cx="337201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Agile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Practice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8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21AE0-F71B-AC43-B65F-08C0C5B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1419374"/>
            <a:ext cx="6350178" cy="4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F78D-AF69-6445-91BD-1470CEDE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5615" r="4431" b="7740"/>
          <a:stretch/>
        </p:blipFill>
        <p:spPr>
          <a:xfrm>
            <a:off x="2511287" y="994406"/>
            <a:ext cx="7169426" cy="4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2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D5E83-D350-C54D-B7A5-27B9A3D9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5285" r="5342" b="3575"/>
          <a:stretch/>
        </p:blipFill>
        <p:spPr>
          <a:xfrm>
            <a:off x="2322230" y="994406"/>
            <a:ext cx="7547540" cy="53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Play Testing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40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Brian McDonald</a:t>
            </a:r>
          </a:p>
          <a:p>
            <a:r>
              <a:rPr lang="en-GB" sz="2000" dirty="0"/>
              <a:t>- Programming  and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1" y="959794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Brian </a:t>
            </a:r>
            <a:r>
              <a:rPr lang="en-GB" dirty="0"/>
              <a:t>is a keen advocate for the Games Development Community. He was elected to serve on the board of IGDA Scotland from 2013 - 2016. In this role he helped bring together the Game Developers from around Scotland by organising monthly meetings and developer talks.</a:t>
            </a:r>
            <a:endParaRPr lang="en-GB" sz="2265" dirty="0"/>
          </a:p>
        </p:txBody>
      </p:sp>
      <p:pic>
        <p:nvPicPr>
          <p:cNvPr id="9" name="Picture 8" descr="A person holding a cat&#10;&#10;Description automatically generated">
            <a:extLst>
              <a:ext uri="{FF2B5EF4-FFF2-40B4-BE49-F238E27FC236}">
                <a16:creationId xmlns:a16="http://schemas.microsoft.com/office/drawing/2014/main" id="{3EE50F17-4DC5-1C42-884D-95B9E6E5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51" y="198290"/>
            <a:ext cx="3877492" cy="3894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4299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brian.mcdonald@falmouth.ac.uk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276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During supervisor meetings we will be asking about play test plans and results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In GAM210 – Theory</a:t>
            </a:r>
          </a:p>
          <a:p>
            <a:pPr marL="1143000" lvl="1" indent="-457200" fontAlgn="base"/>
            <a:r>
              <a:rPr lang="en-GB" dirty="0"/>
              <a:t>Two Game User Research lectures</a:t>
            </a:r>
          </a:p>
          <a:p>
            <a:pPr marL="1143000" lvl="1" indent="-457200" fontAlgn="base"/>
            <a:r>
              <a:rPr lang="en-GB" dirty="0"/>
              <a:t>Two workshops on Testing Methods</a:t>
            </a:r>
          </a:p>
          <a:p>
            <a:pPr marL="1143000" lvl="1" indent="-457200" fontAlgn="base"/>
            <a:r>
              <a:rPr lang="en-GB" dirty="0"/>
              <a:t>Playtest focused supervised sessions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want playtesting to be core to your development practice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Playtesting focus</a:t>
            </a:r>
          </a:p>
        </p:txBody>
      </p:sp>
    </p:spTree>
    <p:extLst>
      <p:ext uri="{BB962C8B-B14F-4D97-AF65-F5344CB8AC3E}">
        <p14:creationId xmlns:p14="http://schemas.microsoft.com/office/powerpoint/2010/main" val="1621339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561570" y="1489458"/>
            <a:ext cx="372454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GART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Students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27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Will be joining the project full time in study block 2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They are currently working on a sister module called GART210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Where they are working on concepts based on what you delivered/delivering in the world pitch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support them fully in this task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ask them to chip into </a:t>
            </a:r>
            <a:r>
              <a:rPr lang="en-GB"/>
              <a:t>the project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b="1" dirty="0"/>
              <a:t>But they are not assessed on this module, don’t put too much pressure on them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GART Students</a:t>
            </a:r>
          </a:p>
        </p:txBody>
      </p:sp>
    </p:spTree>
    <p:extLst>
      <p:ext uri="{BB962C8B-B14F-4D97-AF65-F5344CB8AC3E}">
        <p14:creationId xmlns:p14="http://schemas.microsoft.com/office/powerpoint/2010/main" val="401923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Studio Culture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20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At the games academy we do not tolerate harassment or bullying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also adhere to the student code of conduct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https://www.falmouth.ac.uk/student-regulations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If there is any issues at all. please speak to a supervisor,  module leader or personal tutor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be a supportive </a:t>
            </a:r>
            <a:r>
              <a:rPr lang="en-GB"/>
              <a:t>team member!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GART Students</a:t>
            </a:r>
          </a:p>
        </p:txBody>
      </p:sp>
    </p:spTree>
    <p:extLst>
      <p:ext uri="{BB962C8B-B14F-4D97-AF65-F5344CB8AC3E}">
        <p14:creationId xmlns:p14="http://schemas.microsoft.com/office/powerpoint/2010/main" val="2850390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677F97-8C0E-443A-A3CF-C9FE1D35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5747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https://learningspace.falmouth.ac.uk/mod/page/view.php?id=49032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the award maps for more details on this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757586" y="1489458"/>
            <a:ext cx="3528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Module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Aims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6B1C2-C8B0-5746-87E4-BBDF3ABA3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 deepen your knowledge and understanding of ‘world’ and intellectual property development in an enterprise context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Module AIMS</a:t>
            </a:r>
          </a:p>
        </p:txBody>
      </p:sp>
    </p:spTree>
    <p:extLst>
      <p:ext uri="{BB962C8B-B14F-4D97-AF65-F5344CB8AC3E}">
        <p14:creationId xmlns:p14="http://schemas.microsoft.com/office/powerpoint/2010/main" val="384844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 in a MULT—SKILLED Team to develop a game based on a ‘WORLD’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module will include </a:t>
            </a:r>
          </a:p>
          <a:p>
            <a:pPr marL="1143000" lvl="1" indent="-457200"/>
            <a:r>
              <a:rPr lang="en-GB" dirty="0"/>
              <a:t>world-building</a:t>
            </a:r>
          </a:p>
          <a:p>
            <a:pPr marL="1143000" lvl="1" indent="-457200"/>
            <a:r>
              <a:rPr lang="en-GB" dirty="0"/>
              <a:t>exploratory concept work</a:t>
            </a:r>
          </a:p>
          <a:p>
            <a:pPr marL="1143000" lvl="1" indent="-457200"/>
            <a:r>
              <a:rPr lang="en-GB" dirty="0"/>
              <a:t>Prototyping</a:t>
            </a:r>
          </a:p>
          <a:p>
            <a:pPr marL="1143000" lvl="1" indent="-457200"/>
            <a:r>
              <a:rPr lang="en-GB" dirty="0"/>
              <a:t>pre-production, and early phases of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With Feedback from your Tutors you will use Agile practices to develop your game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By the end of the module, your game should be at an alpha stage of development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More Broadly</a:t>
            </a:r>
          </a:p>
        </p:txBody>
      </p:sp>
    </p:spTree>
    <p:extLst>
      <p:ext uri="{BB962C8B-B14F-4D97-AF65-F5344CB8AC3E}">
        <p14:creationId xmlns:p14="http://schemas.microsoft.com/office/powerpoint/2010/main" val="6897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 a game to </a:t>
            </a:r>
            <a:r>
              <a:rPr lang="en-US" b="1" dirty="0"/>
              <a:t>Alpha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Alpha is the stage when key gameplay functionality is implemented, and assets are partially finished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- Heather Maxwell Chandler, The Game Production Handbook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For example: if your game has four levels, we want to see all four part-finished, </a:t>
            </a:r>
            <a:r>
              <a:rPr lang="en-GB" u="sng" dirty="0"/>
              <a:t>not</a:t>
            </a:r>
            <a:r>
              <a:rPr lang="en-GB" dirty="0"/>
              <a:t> two beautifully polished and two that are absent / unplayable!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Remember – the games you play at home are finished. The games you make are </a:t>
            </a:r>
            <a:r>
              <a:rPr lang="en-GB" dirty="0">
                <a:hlinkClick r:id="rId2"/>
              </a:rPr>
              <a:t>work-in-progress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#blocktober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What is ALPHA?</a:t>
            </a:r>
          </a:p>
        </p:txBody>
      </p:sp>
    </p:spTree>
    <p:extLst>
      <p:ext uri="{BB962C8B-B14F-4D97-AF65-F5344CB8AC3E}">
        <p14:creationId xmlns:p14="http://schemas.microsoft.com/office/powerpoint/2010/main" val="206891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DC346-CAD5-7A4F-A50C-999537EF7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79" y="1263650"/>
            <a:ext cx="7442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10717</TotalTime>
  <Words>895</Words>
  <Application>Microsoft Office PowerPoint</Application>
  <PresentationFormat>Widescreen</PresentationFormat>
  <Paragraphs>138</Paragraphs>
  <Slides>35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321</cp:revision>
  <dcterms:created xsi:type="dcterms:W3CDTF">2017-09-13T20:00:56Z</dcterms:created>
  <dcterms:modified xsi:type="dcterms:W3CDTF">2019-09-26T07:12:29Z</dcterms:modified>
</cp:coreProperties>
</file>